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Lato" panose="020F0502020204030203" pitchFamily="34" charset="0"/>
      <p:regular r:id="rId14"/>
      <p:bold r:id="rId15"/>
      <p:italic r:id="rId16"/>
      <p:boldItalic r:id="rId17"/>
    </p:embeddedFont>
    <p:embeddedFont>
      <p:font typeface="Raleway" pitchFamily="2" charset="0"/>
      <p:regular r:id="rId18"/>
      <p:bold r:id="rId19"/>
      <p:italic r:id="rId20"/>
      <p:boldItalic r:id="rId21"/>
    </p:embeddedFont>
    <p:embeddedFont>
      <p:font typeface="Roboto" panose="02000000000000000000" pitchFamily="2"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2" d="100"/>
          <a:sy n="152" d="100"/>
        </p:scale>
        <p:origin x="754" y="101"/>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c6fa3c898_0_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c6fa3c89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32e0b7926c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32e0b7926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c6fa3c898_0_7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c6fa3c898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232e0b7926c_1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232e0b7926c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232e0b7926c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232e0b7926c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232e0b7926c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232e0b7926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c6fa3c898_0_3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c6fa3c898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c6fa3c898_0_1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 name="Google Shape;125;gc6fa3c898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80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This project aims to develop a trading strategy that uses technical analysis and risk management to identify potentially undervalued stocks and generate buy signals. </a:t>
            </a:r>
            <a:endParaRPr sz="1500">
              <a:solidFill>
                <a:srgbClr val="374151"/>
              </a:solidFill>
              <a:highlight>
                <a:srgbClr val="F7F7F8"/>
              </a:highlight>
              <a:latin typeface="Roboto"/>
              <a:ea typeface="Roboto"/>
              <a:cs typeface="Roboto"/>
              <a:sym typeface="Roboto"/>
            </a:endParaRPr>
          </a:p>
          <a:p>
            <a:pPr marL="457200" lvl="0" indent="-323850" algn="l" rtl="0">
              <a:lnSpc>
                <a:spcPct val="150000"/>
              </a:lnSpc>
              <a:spcBef>
                <a:spcPts val="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The strategy employs Bollinger Bands and Relative Strength Index (RSI) as indicators to generate buy signals and Average True Range (ATR) to set a trailing stop loss. The objective is to evaluate the effectiveness of the trading strategy and to identify potential improvements with Machine Learning Models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c6fa3c898_0_1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c6fa3c89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23850" algn="l" rtl="0">
              <a:lnSpc>
                <a:spcPct val="115000"/>
              </a:lnSpc>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This project relates to fintech and machine learning by leveraging technical analysis to develop a trading strategy and using machine learning algorithms to evaluate its effectiveness.</a:t>
            </a:r>
            <a:endParaRPr sz="1500">
              <a:solidFill>
                <a:srgbClr val="374151"/>
              </a:solidFill>
              <a:highlight>
                <a:srgbClr val="F7F7F8"/>
              </a:highlight>
              <a:latin typeface="Roboto"/>
              <a:ea typeface="Roboto"/>
              <a:cs typeface="Roboto"/>
              <a:sym typeface="Roboto"/>
            </a:endParaRPr>
          </a:p>
          <a:p>
            <a:pPr marL="457200" lvl="0" indent="-323850" algn="l" rtl="0">
              <a:lnSpc>
                <a:spcPct val="115000"/>
              </a:lnSpc>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Python programming language and several libraries to collect and analyze data and train models.</a:t>
            </a:r>
            <a:endParaRPr sz="1500">
              <a:solidFill>
                <a:srgbClr val="374151"/>
              </a:solidFill>
              <a:highlight>
                <a:srgbClr val="F7F7F8"/>
              </a:highlight>
              <a:latin typeface="Roboto"/>
              <a:ea typeface="Roboto"/>
              <a:cs typeface="Roboto"/>
              <a:sym typeface="Roboto"/>
            </a:endParaRPr>
          </a:p>
          <a:p>
            <a:pPr marL="457200" lvl="0" indent="-323850" algn="l" rtl="0">
              <a:lnSpc>
                <a:spcPct val="115000"/>
              </a:lnSpc>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two machine learning models, namely Logistic Regression and Random Forest, to evaluate the trading Strategy's effectiveness. In the context of this project, using both models allows for a comparison of their performance and can provide insights into the strengths and weaknesses of each model.</a:t>
            </a:r>
            <a:endParaRPr sz="1500">
              <a:solidFill>
                <a:srgbClr val="374151"/>
              </a:solidFill>
              <a:highlight>
                <a:srgbClr val="F7F7F8"/>
              </a:highlight>
              <a:latin typeface="Roboto"/>
              <a:ea typeface="Roboto"/>
              <a:cs typeface="Roboto"/>
              <a:sym typeface="Roboto"/>
            </a:endParaRPr>
          </a:p>
          <a:p>
            <a:pPr marL="0" lvl="0" indent="0" algn="l" rtl="0">
              <a:spcBef>
                <a:spcPts val="120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c6fa3c898_0_6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c6fa3c898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0"/>
              </a:spcBef>
              <a:spcAft>
                <a:spcPts val="0"/>
              </a:spcAft>
              <a:buClr>
                <a:srgbClr val="374151"/>
              </a:buClr>
              <a:buSzPts val="1300"/>
              <a:buFont typeface="Roboto"/>
              <a:buChar char="●"/>
            </a:pPr>
            <a:r>
              <a:rPr lang="en" sz="1300">
                <a:solidFill>
                  <a:schemeClr val="dk1"/>
                </a:solidFill>
                <a:latin typeface="Lato"/>
                <a:ea typeface="Lato"/>
                <a:cs typeface="Lato"/>
                <a:sym typeface="Lato"/>
              </a:rPr>
              <a:t>The source of data for this project is the Alpaca API, which provides historical stock data for the specified ticker. We chose this data source because it is reliable and provides up-to-date data that can be used for trading purposes.</a:t>
            </a:r>
            <a:endParaRPr sz="1300">
              <a:solidFill>
                <a:schemeClr val="dk1"/>
              </a:solidFill>
              <a:latin typeface="Lato"/>
              <a:ea typeface="Lato"/>
              <a:cs typeface="Lato"/>
              <a:sym typeface="Lato"/>
            </a:endParaRPr>
          </a:p>
          <a:p>
            <a:pPr marL="457200" lvl="0" indent="-311150" algn="l" rtl="0">
              <a:lnSpc>
                <a:spcPct val="115000"/>
              </a:lnSpc>
              <a:spcBef>
                <a:spcPts val="0"/>
              </a:spcBef>
              <a:spcAft>
                <a:spcPts val="0"/>
              </a:spcAft>
              <a:buClr>
                <a:srgbClr val="374151"/>
              </a:buClr>
              <a:buSzPts val="1300"/>
              <a:buFont typeface="Roboto"/>
              <a:buChar char="●"/>
            </a:pPr>
            <a:r>
              <a:rPr lang="en" sz="1300">
                <a:solidFill>
                  <a:schemeClr val="dk1"/>
                </a:solidFill>
                <a:latin typeface="Lato"/>
                <a:ea typeface="Lato"/>
                <a:cs typeface="Lato"/>
                <a:sym typeface="Lato"/>
              </a:rPr>
              <a:t>Next, the necessary technical indicators (Bollinger Bands, RSI, and ATR) were calculated using the Finta library. These indicators were used to generate buy signals and set the trailing stop loss as part of the trading strategy.</a:t>
            </a:r>
            <a:endParaRPr sz="1300">
              <a:solidFill>
                <a:schemeClr val="dk1"/>
              </a:solidFill>
              <a:latin typeface="Lato"/>
              <a:ea typeface="Lato"/>
              <a:cs typeface="Lato"/>
              <a:sym typeface="Lato"/>
            </a:endParaRPr>
          </a:p>
          <a:p>
            <a:pPr marL="457200" lvl="0" indent="-311150" algn="l" rtl="0">
              <a:lnSpc>
                <a:spcPct val="115000"/>
              </a:lnSpc>
              <a:spcBef>
                <a:spcPts val="0"/>
              </a:spcBef>
              <a:spcAft>
                <a:spcPts val="0"/>
              </a:spcAft>
              <a:buClr>
                <a:srgbClr val="374151"/>
              </a:buClr>
              <a:buSzPts val="1300"/>
              <a:buFont typeface="Roboto"/>
              <a:buChar char="●"/>
            </a:pPr>
            <a:r>
              <a:rPr lang="en" sz="1300">
                <a:solidFill>
                  <a:schemeClr val="dk1"/>
                </a:solidFill>
                <a:latin typeface="Lato"/>
                <a:ea typeface="Lato"/>
                <a:cs typeface="Lato"/>
                <a:sym typeface="Lato"/>
              </a:rPr>
              <a:t>Finally, the data was split into training and testing sets using the train_test_split function from scikit-learn. The training set was used to fit the machine learning models (Logistic Regression and Random Forest), while the testing set was used to evaluate the performance of the models.</a:t>
            </a:r>
            <a:endParaRPr sz="1300">
              <a:solidFill>
                <a:schemeClr val="dk1"/>
              </a:solidFill>
              <a:latin typeface="Lato"/>
              <a:ea typeface="Lato"/>
              <a:cs typeface="Lato"/>
              <a:sym typeface="Lato"/>
            </a:endParaRPr>
          </a:p>
          <a:p>
            <a:pPr marL="0" lvl="0" indent="0" algn="l" rtl="0">
              <a:spcBef>
                <a:spcPts val="160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232e0b7926c_0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232e0b7926c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w="38100" cap="flat" cmpd="sng">
            <a:solidFill>
              <a:schemeClr val="lt1"/>
            </a:solidFill>
            <a:prstDash val="solid"/>
            <a:round/>
            <a:headEnd type="none" w="sm" len="sm"/>
            <a:tailEnd type="none" w="sm" len="sm"/>
          </a:ln>
        </p:spPr>
      </p:cxnSp>
      <p:cxnSp>
        <p:nvCxnSpPr>
          <p:cNvPr id="11" name="Google Shape;11;p2"/>
          <p:cNvCxnSpPr/>
          <p:nvPr/>
        </p:nvCxnSpPr>
        <p:spPr>
          <a:xfrm>
            <a:off x="2477724" y="4740000"/>
            <a:ext cx="6244200" cy="0"/>
          </a:xfrm>
          <a:prstGeom prst="straightConnector1">
            <a:avLst/>
          </a:prstGeom>
          <a:noFill/>
          <a:ln w="19050" cap="flat" cmpd="sng">
            <a:solidFill>
              <a:schemeClr val="lt1"/>
            </a:solidFill>
            <a:prstDash val="solid"/>
            <a:round/>
            <a:headEnd type="none" w="sm" len="sm"/>
            <a:tailEnd type="none" w="sm" len="sm"/>
          </a:ln>
        </p:spPr>
      </p:cxnSp>
      <p:cxnSp>
        <p:nvCxnSpPr>
          <p:cNvPr id="12" name="Google Shape;12;p2"/>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13" name="Google Shape;13;p2"/>
          <p:cNvSpPr txBox="1">
            <a:spLocks noGrp="1"/>
          </p:cNvSpPr>
          <p:nvPr>
            <p:ph type="ctrTitle"/>
          </p:nvPr>
        </p:nvSpPr>
        <p:spPr>
          <a:xfrm>
            <a:off x="2371725" y="630225"/>
            <a:ext cx="6331500" cy="1542000"/>
          </a:xfrm>
          <a:prstGeom prst="rect">
            <a:avLst/>
          </a:prstGeom>
        </p:spPr>
        <p:txBody>
          <a:bodyPr spcFirstLastPara="1" wrap="square" lIns="91425" tIns="91425" rIns="91425" bIns="91425" anchor="t"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4" name="Google Shape;14;p2"/>
          <p:cNvSpPr txBox="1">
            <a:spLocks noGrp="1"/>
          </p:cNvSpPr>
          <p:nvPr>
            <p:ph type="subTitle" idx="1"/>
          </p:nvPr>
        </p:nvSpPr>
        <p:spPr>
          <a:xfrm>
            <a:off x="2390267" y="3238450"/>
            <a:ext cx="6331500" cy="12417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5" name="Google Shape;15;p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62" name="Google Shape;62;p11"/>
          <p:cNvCxnSpPr/>
          <p:nvPr/>
        </p:nvCxnSpPr>
        <p:spPr>
          <a:xfrm>
            <a:off x="425200" y="415650"/>
            <a:ext cx="8296800" cy="0"/>
          </a:xfrm>
          <a:prstGeom prst="straightConnector1">
            <a:avLst/>
          </a:prstGeom>
          <a:noFill/>
          <a:ln w="38100" cap="flat" cmpd="sng">
            <a:solidFill>
              <a:schemeClr val="dk2"/>
            </a:solidFill>
            <a:prstDash val="solid"/>
            <a:round/>
            <a:headEnd type="none" w="sm" len="sm"/>
            <a:tailEnd type="none" w="sm" len="sm"/>
          </a:ln>
        </p:spPr>
      </p:cxnSp>
      <p:sp>
        <p:nvSpPr>
          <p:cNvPr id="63" name="Google Shape;63;p11"/>
          <p:cNvSpPr txBox="1">
            <a:spLocks noGrp="1"/>
          </p:cNvSpPr>
          <p:nvPr>
            <p:ph type="title" hasCustomPrompt="1"/>
          </p:nvPr>
        </p:nvSpPr>
        <p:spPr>
          <a:xfrm>
            <a:off x="853950" y="1304850"/>
            <a:ext cx="7436100" cy="153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a:spLocks noGrp="1"/>
          </p:cNvSpPr>
          <p:nvPr>
            <p:ph type="body" idx="1"/>
          </p:nvPr>
        </p:nvSpPr>
        <p:spPr>
          <a:xfrm>
            <a:off x="853950" y="2919450"/>
            <a:ext cx="7436100" cy="10716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5" name="Google Shape;65;p11"/>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6"/>
        <p:cNvGrpSpPr/>
        <p:nvPr/>
      </p:nvGrpSpPr>
      <p:grpSpPr>
        <a:xfrm>
          <a:off x="0" y="0"/>
          <a:ext cx="0" cy="0"/>
          <a:chOff x="0" y="0"/>
          <a:chExt cx="0" cy="0"/>
        </a:xfrm>
      </p:grpSpPr>
      <p:sp>
        <p:nvSpPr>
          <p:cNvPr id="67" name="Google Shape;67;p12"/>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w="38100" cap="flat" cmpd="sng">
            <a:solidFill>
              <a:schemeClr val="lt1"/>
            </a:solidFill>
            <a:prstDash val="solid"/>
            <a:round/>
            <a:headEnd type="none" w="sm" len="sm"/>
            <a:tailEnd type="none" w="sm" len="sm"/>
          </a:ln>
        </p:spPr>
      </p:cxnSp>
      <p:cxnSp>
        <p:nvCxnSpPr>
          <p:cNvPr id="18" name="Google Shape;18;p3"/>
          <p:cNvCxnSpPr/>
          <p:nvPr/>
        </p:nvCxnSpPr>
        <p:spPr>
          <a:xfrm>
            <a:off x="425200" y="4740000"/>
            <a:ext cx="8296800" cy="0"/>
          </a:xfrm>
          <a:prstGeom prst="straightConnector1">
            <a:avLst/>
          </a:prstGeom>
          <a:noFill/>
          <a:ln w="19050" cap="flat" cmpd="sng">
            <a:solidFill>
              <a:schemeClr val="lt1"/>
            </a:solidFill>
            <a:prstDash val="solid"/>
            <a:round/>
            <a:headEnd type="none" w="sm" len="sm"/>
            <a:tailEnd type="none" w="sm" len="sm"/>
          </a:ln>
        </p:spPr>
      </p:cxnSp>
      <p:sp>
        <p:nvSpPr>
          <p:cNvPr id="19" name="Google Shape;19;p3"/>
          <p:cNvSpPr txBox="1">
            <a:spLocks noGrp="1"/>
          </p:cNvSpPr>
          <p:nvPr>
            <p:ph type="title"/>
          </p:nvPr>
        </p:nvSpPr>
        <p:spPr>
          <a:xfrm>
            <a:off x="406425" y="1806825"/>
            <a:ext cx="8296800" cy="15420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a:endParaRPr/>
          </a:p>
        </p:txBody>
      </p:sp>
      <p:sp>
        <p:nvSpPr>
          <p:cNvPr id="20" name="Google Shape;20;p3"/>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23" name="Google Shape;23;p4"/>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24" name="Google Shape;24;p4"/>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25" name="Google Shape;25;p4"/>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4"/>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7" name="Google Shape;27;p4"/>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w="38100" cap="flat" cmpd="sng">
            <a:solidFill>
              <a:schemeClr val="dk2"/>
            </a:solidFill>
            <a:prstDash val="solid"/>
            <a:round/>
            <a:headEnd type="none" w="sm" len="sm"/>
            <a:tailEnd type="none" w="sm" len="sm"/>
          </a:ln>
        </p:spPr>
      </p:cxnSp>
      <p:cxnSp>
        <p:nvCxnSpPr>
          <p:cNvPr id="30" name="Google Shape;30;p5"/>
          <p:cNvCxnSpPr/>
          <p:nvPr/>
        </p:nvCxnSpPr>
        <p:spPr>
          <a:xfrm>
            <a:off x="2477724" y="4740000"/>
            <a:ext cx="6244200" cy="0"/>
          </a:xfrm>
          <a:prstGeom prst="straightConnector1">
            <a:avLst/>
          </a:prstGeom>
          <a:noFill/>
          <a:ln w="19050" cap="flat" cmpd="sng">
            <a:solidFill>
              <a:schemeClr val="dk2"/>
            </a:solidFill>
            <a:prstDash val="solid"/>
            <a:round/>
            <a:headEnd type="none" w="sm" len="sm"/>
            <a:tailEnd type="none" w="sm" len="sm"/>
          </a:ln>
        </p:spPr>
      </p:cxnSp>
      <p:cxnSp>
        <p:nvCxnSpPr>
          <p:cNvPr id="31" name="Google Shape;31;p5"/>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32" name="Google Shape;32;p5"/>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3" name="Google Shape;33;p5"/>
          <p:cNvSpPr txBox="1">
            <a:spLocks noGrp="1"/>
          </p:cNvSpPr>
          <p:nvPr>
            <p:ph type="body" idx="1"/>
          </p:nvPr>
        </p:nvSpPr>
        <p:spPr>
          <a:xfrm>
            <a:off x="2400303" y="1602675"/>
            <a:ext cx="3071400" cy="3002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4" name="Google Shape;34;p5"/>
          <p:cNvSpPr txBox="1">
            <a:spLocks noGrp="1"/>
          </p:cNvSpPr>
          <p:nvPr>
            <p:ph type="body" idx="2"/>
          </p:nvPr>
        </p:nvSpPr>
        <p:spPr>
          <a:xfrm>
            <a:off x="5650572" y="1602675"/>
            <a:ext cx="3071400" cy="3002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5"/>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303300" y="411575"/>
            <a:ext cx="8520600" cy="6396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 name="Google Shape;38;p6"/>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41" name="Google Shape;41;p7"/>
          <p:cNvSpPr txBox="1">
            <a:spLocks noGrp="1"/>
          </p:cNvSpPr>
          <p:nvPr>
            <p:ph type="title"/>
          </p:nvPr>
        </p:nvSpPr>
        <p:spPr>
          <a:xfrm>
            <a:off x="319500" y="936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2" name="Google Shape;42;p7"/>
          <p:cNvSpPr txBox="1">
            <a:spLocks noGrp="1"/>
          </p:cNvSpPr>
          <p:nvPr>
            <p:ph type="body" idx="1"/>
          </p:nvPr>
        </p:nvSpPr>
        <p:spPr>
          <a:xfrm>
            <a:off x="319500" y="1846804"/>
            <a:ext cx="2808000" cy="2806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43" name="Google Shape;43;p7"/>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w="19050" cap="flat" cmpd="sng">
            <a:solidFill>
              <a:schemeClr val="lt1"/>
            </a:solidFill>
            <a:prstDash val="solid"/>
            <a:round/>
            <a:headEnd type="none" w="sm" len="sm"/>
            <a:tailEnd type="none" w="sm" len="sm"/>
          </a:ln>
        </p:spPr>
      </p:cxnSp>
      <p:sp>
        <p:nvSpPr>
          <p:cNvPr id="46" name="Google Shape;46;p8"/>
          <p:cNvSpPr txBox="1">
            <a:spLocks noGrp="1"/>
          </p:cNvSpPr>
          <p:nvPr>
            <p:ph type="title"/>
          </p:nvPr>
        </p:nvSpPr>
        <p:spPr>
          <a:xfrm>
            <a:off x="283103" y="712141"/>
            <a:ext cx="6244200" cy="38355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47" name="Google Shape;47;p8"/>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0" name="Google Shape;50;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51" name="Google Shape;51;p9"/>
          <p:cNvSpPr txBox="1">
            <a:spLocks noGrp="1"/>
          </p:cNvSpPr>
          <p:nvPr>
            <p:ph type="title"/>
          </p:nvPr>
        </p:nvSpPr>
        <p:spPr>
          <a:xfrm>
            <a:off x="265500" y="1397350"/>
            <a:ext cx="4045200" cy="1318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a:endParaRPr/>
          </a:p>
        </p:txBody>
      </p:sp>
      <p:sp>
        <p:nvSpPr>
          <p:cNvPr id="52" name="Google Shape;52;p9"/>
          <p:cNvSpPr txBox="1">
            <a:spLocks noGrp="1"/>
          </p:cNvSpPr>
          <p:nvPr>
            <p:ph type="subTitle" idx="1"/>
          </p:nvPr>
        </p:nvSpPr>
        <p:spPr>
          <a:xfrm>
            <a:off x="265500" y="273537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3" name="Google Shape;53;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4" name="Google Shape;54;p9"/>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w="19050" cap="flat" cmpd="sng">
            <a:solidFill>
              <a:schemeClr val="dk2"/>
            </a:solidFill>
            <a:prstDash val="solid"/>
            <a:round/>
            <a:headEnd type="none" w="sm" len="sm"/>
            <a:tailEnd type="none" w="sm" len="sm"/>
          </a:ln>
        </p:spPr>
      </p:cxnSp>
      <p:cxnSp>
        <p:nvCxnSpPr>
          <p:cNvPr id="57" name="Google Shape;57;p10"/>
          <p:cNvCxnSpPr/>
          <p:nvPr/>
        </p:nvCxnSpPr>
        <p:spPr>
          <a:xfrm>
            <a:off x="425198" y="415650"/>
            <a:ext cx="183300" cy="0"/>
          </a:xfrm>
          <a:prstGeom prst="straightConnector1">
            <a:avLst/>
          </a:prstGeom>
          <a:noFill/>
          <a:ln w="19050" cap="flat" cmpd="sng">
            <a:solidFill>
              <a:schemeClr val="dk2"/>
            </a:solidFill>
            <a:prstDash val="solid"/>
            <a:round/>
            <a:headEnd type="none" w="sm" len="sm"/>
            <a:tailEnd type="none" w="sm" len="sm"/>
          </a:ln>
        </p:spPr>
      </p:cxnSp>
      <p:sp>
        <p:nvSpPr>
          <p:cNvPr id="58" name="Google Shape;58;p10"/>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59" name="Google Shape;59;p10"/>
          <p:cNvSpPr txBox="1">
            <a:spLocks noGrp="1"/>
          </p:cNvSpPr>
          <p:nvPr>
            <p:ph type="sldNum" idx="12"/>
          </p:nvPr>
        </p:nvSpPr>
        <p:spPr>
          <a:xfrm>
            <a:off x="8497999" y="4688759"/>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wiss-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400250" y="575950"/>
            <a:ext cx="6321600" cy="6354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sz="30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2410112" y="1595776"/>
            <a:ext cx="6321600" cy="3002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marL="914400" lvl="1"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marL="1371600" lvl="2"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marL="1828800" lvl="3"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marL="2286000" lvl="4"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marL="2743200" lvl="5"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marL="3200400" lvl="6"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marL="3657600" lvl="7" indent="-31750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marL="4114800" lvl="8" indent="-31750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97999" y="4688759"/>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3"/>
          <p:cNvSpPr txBox="1">
            <a:spLocks noGrp="1"/>
          </p:cNvSpPr>
          <p:nvPr>
            <p:ph type="ctrTitle"/>
          </p:nvPr>
        </p:nvSpPr>
        <p:spPr>
          <a:xfrm>
            <a:off x="1064175" y="1371375"/>
            <a:ext cx="7879200" cy="1542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Trading Bot</a:t>
            </a:r>
            <a:br>
              <a:rPr lang="en"/>
            </a:br>
            <a:r>
              <a:rPr lang="en"/>
              <a:t>(Stop Loss)ing money</a:t>
            </a:r>
            <a:endParaRPr/>
          </a:p>
        </p:txBody>
      </p:sp>
      <p:sp>
        <p:nvSpPr>
          <p:cNvPr id="73" name="Google Shape;73;p13"/>
          <p:cNvSpPr txBox="1">
            <a:spLocks noGrp="1"/>
          </p:cNvSpPr>
          <p:nvPr>
            <p:ph type="subTitle" idx="1"/>
          </p:nvPr>
        </p:nvSpPr>
        <p:spPr>
          <a:xfrm>
            <a:off x="2173567" y="2913375"/>
            <a:ext cx="6331500" cy="1241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Antonio Garza, Mike Hobbs, Ezra Hsiao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2"/>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 &amp; Conclusion</a:t>
            </a:r>
            <a:endParaRPr/>
          </a:p>
        </p:txBody>
      </p:sp>
      <p:sp>
        <p:nvSpPr>
          <p:cNvPr id="155" name="Google Shape;155;p22"/>
          <p:cNvSpPr txBox="1">
            <a:spLocks noGrp="1"/>
          </p:cNvSpPr>
          <p:nvPr>
            <p:ph type="body" idx="1"/>
          </p:nvPr>
        </p:nvSpPr>
        <p:spPr>
          <a:xfrm>
            <a:off x="2400262" y="1586326"/>
            <a:ext cx="63216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Team Goal:</a:t>
            </a:r>
            <a:endParaRPr/>
          </a:p>
          <a:p>
            <a:pPr marL="0" lvl="0" indent="0" algn="l" rtl="0">
              <a:spcBef>
                <a:spcPts val="1600"/>
              </a:spcBef>
              <a:spcAft>
                <a:spcPts val="0"/>
              </a:spcAft>
              <a:buNone/>
            </a:pPr>
            <a:r>
              <a:rPr lang="en"/>
              <a:t>To create a Trading bot and measure results…</a:t>
            </a:r>
            <a:br>
              <a:rPr lang="en"/>
            </a:br>
            <a:br>
              <a:rPr lang="en"/>
            </a:br>
            <a:r>
              <a:rPr lang="en" b="1"/>
              <a:t>Half win, created analysis on stock trading strategies.</a:t>
            </a:r>
            <a:endParaRPr b="1"/>
          </a:p>
          <a:p>
            <a:pPr marL="0" lvl="0" indent="0" algn="l" rtl="0">
              <a:spcBef>
                <a:spcPts val="1600"/>
              </a:spcBef>
              <a:spcAft>
                <a:spcPts val="0"/>
              </a:spcAft>
              <a:buNone/>
            </a:pPr>
            <a:endParaRPr/>
          </a:p>
          <a:p>
            <a:pPr marL="0" lvl="0" indent="0" algn="l" rtl="0">
              <a:spcBef>
                <a:spcPts val="1600"/>
              </a:spcBef>
              <a:spcAft>
                <a:spcPts val="0"/>
              </a:spcAft>
              <a:buNone/>
            </a:pPr>
            <a:endParaRPr sz="2900" b="1"/>
          </a:p>
          <a:p>
            <a:pPr marL="0" lvl="0" indent="0" algn="l" rtl="0">
              <a:spcBef>
                <a:spcPts val="1600"/>
              </a:spcBef>
              <a:spcAft>
                <a:spcPts val="0"/>
              </a:spcAft>
              <a:buNone/>
            </a:pPr>
            <a:endParaRPr/>
          </a:p>
          <a:p>
            <a:pPr marL="0" lvl="0" indent="0" algn="l" rtl="0">
              <a:spcBef>
                <a:spcPts val="1600"/>
              </a:spcBef>
              <a:spcAft>
                <a:spcPts val="160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23"/>
          <p:cNvSpPr txBox="1">
            <a:spLocks noGrp="1"/>
          </p:cNvSpPr>
          <p:nvPr>
            <p:ph type="title"/>
          </p:nvPr>
        </p:nvSpPr>
        <p:spPr>
          <a:xfrm>
            <a:off x="265500" y="1912650"/>
            <a:ext cx="4045200" cy="1318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Whats next for Trading Bot</a:t>
            </a:r>
            <a:endParaRPr/>
          </a:p>
          <a:p>
            <a:pPr marL="0" lvl="0" indent="0" algn="ctr" rtl="0">
              <a:spcBef>
                <a:spcPts val="0"/>
              </a:spcBef>
              <a:spcAft>
                <a:spcPts val="0"/>
              </a:spcAft>
              <a:buNone/>
            </a:pPr>
            <a:r>
              <a:rPr lang="en" sz="5500"/>
              <a:t>?</a:t>
            </a:r>
            <a:endParaRPr sz="5500"/>
          </a:p>
        </p:txBody>
      </p:sp>
      <p:sp>
        <p:nvSpPr>
          <p:cNvPr id="161" name="Google Shape;161;p23"/>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p>
            <a:pPr marL="457200" lvl="0" indent="-342900" algn="l" rtl="0">
              <a:spcBef>
                <a:spcPts val="0"/>
              </a:spcBef>
              <a:spcAft>
                <a:spcPts val="0"/>
              </a:spcAft>
              <a:buSzPts val="1800"/>
              <a:buAutoNum type="arabicPeriod"/>
            </a:pPr>
            <a:r>
              <a:rPr lang="en"/>
              <a:t>Antonio</a:t>
            </a:r>
            <a:endParaRPr/>
          </a:p>
          <a:p>
            <a:pPr marL="457200" lvl="0" indent="-342900" algn="l" rtl="0">
              <a:spcBef>
                <a:spcPts val="1600"/>
              </a:spcBef>
              <a:spcAft>
                <a:spcPts val="0"/>
              </a:spcAft>
              <a:buSzPts val="1800"/>
              <a:buAutoNum type="arabicPeriod"/>
            </a:pPr>
            <a:r>
              <a:rPr lang="en"/>
              <a:t>Ezra</a:t>
            </a:r>
            <a:endParaRPr/>
          </a:p>
          <a:p>
            <a:pPr marL="457200" lvl="0" indent="-342900" algn="l" rtl="0">
              <a:spcBef>
                <a:spcPts val="1600"/>
              </a:spcBef>
              <a:spcAft>
                <a:spcPts val="1600"/>
              </a:spcAft>
              <a:buSzPts val="1800"/>
              <a:buAutoNum type="arabicPeriod"/>
            </a:pPr>
            <a:r>
              <a:rPr lang="en"/>
              <a:t>Mike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9" name="Google Shape;79;p14"/>
          <p:cNvPicPr preferRelativeResize="0"/>
          <p:nvPr/>
        </p:nvPicPr>
        <p:blipFill>
          <a:blip r:embed="rId3">
            <a:alphaModFix/>
          </a:blip>
          <a:stretch>
            <a:fillRect/>
          </a:stretch>
        </p:blipFill>
        <p:spPr>
          <a:xfrm>
            <a:off x="0" y="8"/>
            <a:ext cx="9144000" cy="484666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Trades!</a:t>
            </a:r>
            <a:endParaRPr/>
          </a:p>
        </p:txBody>
      </p:sp>
      <p:pic>
        <p:nvPicPr>
          <p:cNvPr id="85" name="Google Shape;85;p15"/>
          <p:cNvPicPr preferRelativeResize="0"/>
          <p:nvPr/>
        </p:nvPicPr>
        <p:blipFill>
          <a:blip r:embed="rId3">
            <a:alphaModFix/>
          </a:blip>
          <a:stretch>
            <a:fillRect/>
          </a:stretch>
        </p:blipFill>
        <p:spPr>
          <a:xfrm>
            <a:off x="0" y="0"/>
            <a:ext cx="7910300" cy="43054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6"/>
          <p:cNvSpPr txBox="1">
            <a:spLocks noGrp="1"/>
          </p:cNvSpPr>
          <p:nvPr>
            <p:ph type="body" idx="1"/>
          </p:nvPr>
        </p:nvSpPr>
        <p:spPr>
          <a:xfrm>
            <a:off x="328017" y="4226025"/>
            <a:ext cx="8388600" cy="393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GOLD Graph!</a:t>
            </a:r>
            <a:endParaRPr/>
          </a:p>
        </p:txBody>
      </p:sp>
      <p:pic>
        <p:nvPicPr>
          <p:cNvPr id="91" name="Google Shape;91;p16"/>
          <p:cNvPicPr preferRelativeResize="0"/>
          <p:nvPr/>
        </p:nvPicPr>
        <p:blipFill>
          <a:blip r:embed="rId3">
            <a:alphaModFix/>
          </a:blip>
          <a:stretch>
            <a:fillRect/>
          </a:stretch>
        </p:blipFill>
        <p:spPr>
          <a:xfrm>
            <a:off x="0" y="0"/>
            <a:ext cx="7375724" cy="41488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7" descr="Background pointer shape in timeline graphic"/>
          <p:cNvSpPr/>
          <p:nvPr/>
        </p:nvSpPr>
        <p:spPr>
          <a:xfrm>
            <a:off x="340934" y="2199000"/>
            <a:ext cx="1872300" cy="745500"/>
          </a:xfrm>
          <a:prstGeom prst="homePlate">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97" name="Google Shape;97;p17"/>
          <p:cNvSpPr txBox="1">
            <a:spLocks noGrp="1"/>
          </p:cNvSpPr>
          <p:nvPr>
            <p:ph type="body" idx="4294967295"/>
          </p:nvPr>
        </p:nvSpPr>
        <p:spPr>
          <a:xfrm>
            <a:off x="340923" y="2336550"/>
            <a:ext cx="14556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Imports            &amp; API</a:t>
            </a:r>
            <a:endParaRPr sz="1600" b="1">
              <a:solidFill>
                <a:schemeClr val="lt1"/>
              </a:solidFill>
            </a:endParaRPr>
          </a:p>
        </p:txBody>
      </p:sp>
      <p:grpSp>
        <p:nvGrpSpPr>
          <p:cNvPr id="98" name="Google Shape;98;p17"/>
          <p:cNvGrpSpPr/>
          <p:nvPr/>
        </p:nvGrpSpPr>
        <p:grpSpPr>
          <a:xfrm>
            <a:off x="969270" y="1610215"/>
            <a:ext cx="198900" cy="593656"/>
            <a:chOff x="777447" y="1610215"/>
            <a:chExt cx="198900" cy="593656"/>
          </a:xfrm>
        </p:grpSpPr>
        <p:cxnSp>
          <p:nvCxnSpPr>
            <p:cNvPr id="99" name="Google Shape;99;p17"/>
            <p:cNvCxnSpPr/>
            <p:nvPr/>
          </p:nvCxnSpPr>
          <p:spPr>
            <a:xfrm>
              <a:off x="876909" y="1649171"/>
              <a:ext cx="0" cy="554700"/>
            </a:xfrm>
            <a:prstGeom prst="straightConnector1">
              <a:avLst/>
            </a:prstGeom>
            <a:noFill/>
            <a:ln w="9525" cap="flat" cmpd="sng">
              <a:solidFill>
                <a:schemeClr val="dk2"/>
              </a:solidFill>
              <a:prstDash val="solid"/>
              <a:round/>
              <a:headEnd type="none" w="sm" len="sm"/>
              <a:tailEnd type="none" w="sm" len="sm"/>
            </a:ln>
          </p:spPr>
        </p:cxnSp>
        <p:sp>
          <p:nvSpPr>
            <p:cNvPr id="100" name="Google Shape;100;p17"/>
            <p:cNvSpPr/>
            <p:nvPr/>
          </p:nvSpPr>
          <p:spPr>
            <a:xfrm>
              <a:off x="777447"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 name="Google Shape;101;p17"/>
          <p:cNvSpPr txBox="1">
            <a:spLocks noGrp="1"/>
          </p:cNvSpPr>
          <p:nvPr>
            <p:ph type="body" idx="4294967295"/>
          </p:nvPr>
        </p:nvSpPr>
        <p:spPr>
          <a:xfrm>
            <a:off x="318375" y="385667"/>
            <a:ext cx="2242800" cy="906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Pandas, Numpy</a:t>
            </a:r>
            <a:endParaRPr sz="1200" b="1"/>
          </a:p>
          <a:p>
            <a:pPr marL="457200" lvl="0" indent="-304800" algn="l" rtl="0">
              <a:spcBef>
                <a:spcPts val="0"/>
              </a:spcBef>
              <a:spcAft>
                <a:spcPts val="0"/>
              </a:spcAft>
              <a:buSzPts val="1200"/>
              <a:buChar char="●"/>
            </a:pPr>
            <a:r>
              <a:rPr lang="en" sz="1200" b="1"/>
              <a:t> Finta, Sklearn</a:t>
            </a:r>
            <a:endParaRPr sz="1200" b="1"/>
          </a:p>
          <a:p>
            <a:pPr marL="457200" lvl="0" indent="-304800" algn="l" rtl="0">
              <a:spcBef>
                <a:spcPts val="0"/>
              </a:spcBef>
              <a:spcAft>
                <a:spcPts val="0"/>
              </a:spcAft>
              <a:buSzPts val="1200"/>
              <a:buChar char="●"/>
            </a:pPr>
            <a:r>
              <a:rPr lang="en" sz="1200" b="1"/>
              <a:t>Alpaca_trade_api</a:t>
            </a:r>
            <a:endParaRPr sz="1200" b="1"/>
          </a:p>
          <a:p>
            <a:pPr marL="457200" lvl="0" indent="-304800" algn="l" rtl="0">
              <a:spcBef>
                <a:spcPts val="0"/>
              </a:spcBef>
              <a:spcAft>
                <a:spcPts val="0"/>
              </a:spcAft>
              <a:buSzPts val="1200"/>
              <a:buChar char="●"/>
            </a:pPr>
            <a:r>
              <a:rPr lang="en" sz="1200" b="1"/>
              <a:t> IPython</a:t>
            </a:r>
            <a:endParaRPr sz="1200" b="1"/>
          </a:p>
        </p:txBody>
      </p:sp>
      <p:sp>
        <p:nvSpPr>
          <p:cNvPr id="102" name="Google Shape;102;p17" descr="Background pointer shape in timeline graphic"/>
          <p:cNvSpPr/>
          <p:nvPr/>
        </p:nvSpPr>
        <p:spPr>
          <a:xfrm>
            <a:off x="1817054"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03" name="Google Shape;103;p17"/>
          <p:cNvSpPr txBox="1">
            <a:spLocks noGrp="1"/>
          </p:cNvSpPr>
          <p:nvPr>
            <p:ph type="body" idx="4294967295"/>
          </p:nvPr>
        </p:nvSpPr>
        <p:spPr>
          <a:xfrm>
            <a:off x="2126317"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Data Cleaning</a:t>
            </a:r>
            <a:endParaRPr sz="1600" b="1">
              <a:solidFill>
                <a:schemeClr val="lt1"/>
              </a:solidFill>
            </a:endParaRPr>
          </a:p>
        </p:txBody>
      </p:sp>
      <p:grpSp>
        <p:nvGrpSpPr>
          <p:cNvPr id="104" name="Google Shape;104;p17"/>
          <p:cNvGrpSpPr/>
          <p:nvPr/>
        </p:nvGrpSpPr>
        <p:grpSpPr>
          <a:xfrm>
            <a:off x="2684632" y="2938958"/>
            <a:ext cx="198900" cy="593656"/>
            <a:chOff x="2223534" y="2938958"/>
            <a:chExt cx="198900" cy="593656"/>
          </a:xfrm>
        </p:grpSpPr>
        <p:cxnSp>
          <p:nvCxnSpPr>
            <p:cNvPr id="105" name="Google Shape;105;p17"/>
            <p:cNvCxnSpPr/>
            <p:nvPr/>
          </p:nvCxnSpPr>
          <p:spPr>
            <a:xfrm rot="10800000">
              <a:off x="2322997" y="2938958"/>
              <a:ext cx="0" cy="554700"/>
            </a:xfrm>
            <a:prstGeom prst="straightConnector1">
              <a:avLst/>
            </a:prstGeom>
            <a:noFill/>
            <a:ln w="9525" cap="flat" cmpd="sng">
              <a:solidFill>
                <a:schemeClr val="dk2"/>
              </a:solidFill>
              <a:prstDash val="solid"/>
              <a:round/>
              <a:headEnd type="none" w="sm" len="sm"/>
              <a:tailEnd type="none" w="sm" len="sm"/>
            </a:ln>
          </p:spPr>
        </p:cxnSp>
        <p:sp>
          <p:nvSpPr>
            <p:cNvPr id="106" name="Google Shape;106;p17"/>
            <p:cNvSpPr/>
            <p:nvPr/>
          </p:nvSpPr>
          <p:spPr>
            <a:xfrm rot="10800000" flipH="1">
              <a:off x="2223534" y="3333714"/>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17"/>
          <p:cNvSpPr txBox="1">
            <a:spLocks noGrp="1"/>
          </p:cNvSpPr>
          <p:nvPr>
            <p:ph type="body" idx="4294967295"/>
          </p:nvPr>
        </p:nvSpPr>
        <p:spPr>
          <a:xfrm>
            <a:off x="1244337" y="3757725"/>
            <a:ext cx="2242800" cy="906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Def (get_stock_data)</a:t>
            </a:r>
            <a:endParaRPr sz="1200" b="1"/>
          </a:p>
          <a:p>
            <a:pPr marL="457200" lvl="0" indent="-304800" algn="l" rtl="0">
              <a:spcBef>
                <a:spcPts val="0"/>
              </a:spcBef>
              <a:spcAft>
                <a:spcPts val="0"/>
              </a:spcAft>
              <a:buSzPts val="1200"/>
              <a:buChar char="●"/>
            </a:pPr>
            <a:r>
              <a:rPr lang="en" sz="1200" b="1"/>
              <a:t> Matching to Finta library Parameters</a:t>
            </a:r>
            <a:endParaRPr sz="1200" b="1"/>
          </a:p>
          <a:p>
            <a:pPr marL="457200" lvl="0" indent="-304800" algn="l" rtl="0">
              <a:spcBef>
                <a:spcPts val="0"/>
              </a:spcBef>
              <a:spcAft>
                <a:spcPts val="0"/>
              </a:spcAft>
              <a:buSzPts val="1200"/>
              <a:buChar char="●"/>
            </a:pPr>
            <a:r>
              <a:rPr lang="en" sz="1200" b="1"/>
              <a:t> Bollinger Bands</a:t>
            </a:r>
            <a:endParaRPr sz="1200" b="1"/>
          </a:p>
          <a:p>
            <a:pPr marL="457200" lvl="0" indent="-304800" algn="l" rtl="0">
              <a:spcBef>
                <a:spcPts val="0"/>
              </a:spcBef>
              <a:spcAft>
                <a:spcPts val="0"/>
              </a:spcAft>
              <a:buSzPts val="1200"/>
              <a:buChar char="●"/>
            </a:pPr>
            <a:r>
              <a:rPr lang="en" sz="1200" b="1"/>
              <a:t> RSI</a:t>
            </a:r>
            <a:endParaRPr sz="1200" b="1"/>
          </a:p>
        </p:txBody>
      </p:sp>
      <p:sp>
        <p:nvSpPr>
          <p:cNvPr id="108" name="Google Shape;108;p17" descr="Background pointer shape in timeline graphic"/>
          <p:cNvSpPr/>
          <p:nvPr/>
        </p:nvSpPr>
        <p:spPr>
          <a:xfrm>
            <a:off x="3471973"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09" name="Google Shape;109;p17"/>
          <p:cNvSpPr txBox="1">
            <a:spLocks noGrp="1"/>
          </p:cNvSpPr>
          <p:nvPr>
            <p:ph type="body" idx="4294967295"/>
          </p:nvPr>
        </p:nvSpPr>
        <p:spPr>
          <a:xfrm>
            <a:off x="3767755"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Trading Signals</a:t>
            </a:r>
            <a:endParaRPr sz="1600" b="1">
              <a:solidFill>
                <a:schemeClr val="lt1"/>
              </a:solidFill>
            </a:endParaRPr>
          </a:p>
        </p:txBody>
      </p:sp>
      <p:grpSp>
        <p:nvGrpSpPr>
          <p:cNvPr id="110" name="Google Shape;110;p17"/>
          <p:cNvGrpSpPr/>
          <p:nvPr/>
        </p:nvGrpSpPr>
        <p:grpSpPr>
          <a:xfrm>
            <a:off x="4319545" y="1610215"/>
            <a:ext cx="198900" cy="593656"/>
            <a:chOff x="3918084" y="1610215"/>
            <a:chExt cx="198900" cy="593656"/>
          </a:xfrm>
        </p:grpSpPr>
        <p:cxnSp>
          <p:nvCxnSpPr>
            <p:cNvPr id="111" name="Google Shape;111;p17"/>
            <p:cNvCxnSpPr/>
            <p:nvPr/>
          </p:nvCxnSpPr>
          <p:spPr>
            <a:xfrm>
              <a:off x="4017546" y="1649171"/>
              <a:ext cx="0" cy="554700"/>
            </a:xfrm>
            <a:prstGeom prst="straightConnector1">
              <a:avLst/>
            </a:prstGeom>
            <a:noFill/>
            <a:ln w="9525" cap="flat" cmpd="sng">
              <a:solidFill>
                <a:schemeClr val="dk2"/>
              </a:solidFill>
              <a:prstDash val="solid"/>
              <a:round/>
              <a:headEnd type="none" w="sm" len="sm"/>
              <a:tailEnd type="none" w="sm" len="sm"/>
            </a:ln>
          </p:spPr>
        </p:cxnSp>
        <p:sp>
          <p:nvSpPr>
            <p:cNvPr id="112" name="Google Shape;112;p17"/>
            <p:cNvSpPr/>
            <p:nvPr/>
          </p:nvSpPr>
          <p:spPr>
            <a:xfrm>
              <a:off x="3918084"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 name="Google Shape;113;p17"/>
          <p:cNvSpPr txBox="1">
            <a:spLocks noGrp="1"/>
          </p:cNvSpPr>
          <p:nvPr>
            <p:ph type="body" idx="4294967295"/>
          </p:nvPr>
        </p:nvSpPr>
        <p:spPr>
          <a:xfrm>
            <a:off x="3304094" y="385667"/>
            <a:ext cx="2242800" cy="906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Trading Parameters in Data</a:t>
            </a:r>
            <a:endParaRPr sz="1200" b="1"/>
          </a:p>
          <a:p>
            <a:pPr marL="457200" lvl="0" indent="-304800" algn="l" rtl="0">
              <a:spcBef>
                <a:spcPts val="0"/>
              </a:spcBef>
              <a:spcAft>
                <a:spcPts val="0"/>
              </a:spcAft>
              <a:buSzPts val="1200"/>
              <a:buChar char="●"/>
            </a:pPr>
            <a:r>
              <a:rPr lang="en" sz="1200" b="1"/>
              <a:t>  ATR(Average True Range)</a:t>
            </a:r>
            <a:endParaRPr sz="1200" b="1"/>
          </a:p>
        </p:txBody>
      </p:sp>
      <p:sp>
        <p:nvSpPr>
          <p:cNvPr id="114" name="Google Shape;114;p17" descr="Background pointer shape in timeline graphic"/>
          <p:cNvSpPr/>
          <p:nvPr/>
        </p:nvSpPr>
        <p:spPr>
          <a:xfrm>
            <a:off x="5126893"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15" name="Google Shape;115;p17"/>
          <p:cNvSpPr txBox="1">
            <a:spLocks noGrp="1"/>
          </p:cNvSpPr>
          <p:nvPr>
            <p:ph type="body" idx="4294967295"/>
          </p:nvPr>
        </p:nvSpPr>
        <p:spPr>
          <a:xfrm>
            <a:off x="5416699"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Machine Learning Results</a:t>
            </a:r>
            <a:endParaRPr sz="1600" b="1">
              <a:solidFill>
                <a:schemeClr val="lt1"/>
              </a:solidFill>
            </a:endParaRPr>
          </a:p>
        </p:txBody>
      </p:sp>
      <p:sp>
        <p:nvSpPr>
          <p:cNvPr id="116" name="Google Shape;116;p17"/>
          <p:cNvSpPr txBox="1">
            <a:spLocks noGrp="1"/>
          </p:cNvSpPr>
          <p:nvPr>
            <p:ph type="body" idx="4294967295"/>
          </p:nvPr>
        </p:nvSpPr>
        <p:spPr>
          <a:xfrm>
            <a:off x="5126898" y="2938950"/>
            <a:ext cx="4444800" cy="2068800"/>
          </a:xfrm>
          <a:prstGeom prst="rect">
            <a:avLst/>
          </a:prstGeom>
        </p:spPr>
        <p:txBody>
          <a:bodyPr spcFirstLastPara="1" wrap="square" lIns="91425" tIns="91425" rIns="91425" bIns="91425" anchor="t" anchorCtr="0">
            <a:spAutoFit/>
          </a:bodyPr>
          <a:lstStyle/>
          <a:p>
            <a:pPr marL="457200" lvl="0" indent="-304800" algn="l" rtl="0">
              <a:spcBef>
                <a:spcPts val="0"/>
              </a:spcBef>
              <a:spcAft>
                <a:spcPts val="0"/>
              </a:spcAft>
              <a:buSzPts val="1200"/>
              <a:buAutoNum type="arabicPeriod"/>
            </a:pPr>
            <a:r>
              <a:rPr lang="en" sz="1200" b="1"/>
              <a:t>Logistic Regression Model</a:t>
            </a:r>
            <a:endParaRPr sz="1200" b="1"/>
          </a:p>
          <a:p>
            <a:pPr marL="457200" lvl="0" indent="-304800" algn="l" rtl="0">
              <a:spcBef>
                <a:spcPts val="0"/>
              </a:spcBef>
              <a:spcAft>
                <a:spcPts val="0"/>
              </a:spcAft>
              <a:buSzPts val="1200"/>
              <a:buAutoNum type="arabicPeriod"/>
            </a:pPr>
            <a:r>
              <a:rPr lang="en" sz="1200" b="1"/>
              <a:t> Random Forest Model</a:t>
            </a:r>
            <a:endParaRPr sz="1200" b="1"/>
          </a:p>
          <a:p>
            <a:pPr marL="457200" lvl="0" indent="-304800" algn="l" rtl="0">
              <a:spcBef>
                <a:spcPts val="0"/>
              </a:spcBef>
              <a:spcAft>
                <a:spcPts val="0"/>
              </a:spcAft>
              <a:buSzPts val="1200"/>
              <a:buAutoNum type="arabicPeriod"/>
            </a:pPr>
            <a:r>
              <a:rPr lang="en" sz="1200" b="1"/>
              <a:t> Precision</a:t>
            </a:r>
            <a:endParaRPr sz="1200" b="1"/>
          </a:p>
          <a:p>
            <a:pPr marL="457200" lvl="0" indent="-304800" algn="l" rtl="0">
              <a:spcBef>
                <a:spcPts val="0"/>
              </a:spcBef>
              <a:spcAft>
                <a:spcPts val="0"/>
              </a:spcAft>
              <a:buSzPts val="1200"/>
              <a:buAutoNum type="arabicPeriod"/>
            </a:pPr>
            <a:r>
              <a:rPr lang="en" sz="1200" b="1"/>
              <a:t> Recall</a:t>
            </a:r>
            <a:endParaRPr sz="1200" b="1"/>
          </a:p>
          <a:p>
            <a:pPr marL="457200" lvl="0" indent="-304800" algn="l" rtl="0">
              <a:spcBef>
                <a:spcPts val="0"/>
              </a:spcBef>
              <a:spcAft>
                <a:spcPts val="0"/>
              </a:spcAft>
              <a:buSzPts val="1200"/>
              <a:buAutoNum type="arabicPeriod"/>
            </a:pPr>
            <a:r>
              <a:rPr lang="en" sz="1200" b="1"/>
              <a:t> F1-score</a:t>
            </a:r>
            <a:endParaRPr sz="1200" b="1"/>
          </a:p>
          <a:p>
            <a:pPr marL="457200" lvl="0" indent="-304800" algn="l" rtl="0">
              <a:spcBef>
                <a:spcPts val="0"/>
              </a:spcBef>
              <a:spcAft>
                <a:spcPts val="0"/>
              </a:spcAft>
              <a:buSzPts val="1200"/>
              <a:buAutoNum type="arabicPeriod"/>
            </a:pPr>
            <a:r>
              <a:rPr lang="en" sz="1200" b="1"/>
              <a:t> Support</a:t>
            </a:r>
            <a:endParaRPr sz="1200" b="1"/>
          </a:p>
          <a:p>
            <a:pPr marL="457200" lvl="0" indent="-304800" algn="l" rtl="0">
              <a:spcBef>
                <a:spcPts val="0"/>
              </a:spcBef>
              <a:spcAft>
                <a:spcPts val="0"/>
              </a:spcAft>
              <a:buSzPts val="1200"/>
              <a:buAutoNum type="arabicPeriod"/>
            </a:pPr>
            <a:r>
              <a:rPr lang="en" sz="1200" b="1"/>
              <a:t> Accuracy</a:t>
            </a:r>
            <a:endParaRPr sz="1200" b="1"/>
          </a:p>
          <a:p>
            <a:pPr marL="457200" lvl="0" indent="-304800" algn="l" rtl="0">
              <a:spcBef>
                <a:spcPts val="0"/>
              </a:spcBef>
              <a:spcAft>
                <a:spcPts val="0"/>
              </a:spcAft>
              <a:buSzPts val="1200"/>
              <a:buAutoNum type="arabicPeriod"/>
            </a:pPr>
            <a:r>
              <a:rPr lang="en" sz="1200" b="1"/>
              <a:t> Macro Avg</a:t>
            </a:r>
            <a:endParaRPr sz="1200" b="1"/>
          </a:p>
          <a:p>
            <a:pPr marL="457200" lvl="0" indent="-304800" algn="l" rtl="0">
              <a:spcBef>
                <a:spcPts val="0"/>
              </a:spcBef>
              <a:spcAft>
                <a:spcPts val="0"/>
              </a:spcAft>
              <a:buSzPts val="1200"/>
              <a:buAutoNum type="arabicPeriod"/>
            </a:pPr>
            <a:r>
              <a:rPr lang="en" sz="1200" b="1"/>
              <a:t> Weighted Avg</a:t>
            </a:r>
            <a:endParaRPr sz="1200" b="1"/>
          </a:p>
        </p:txBody>
      </p:sp>
      <p:sp>
        <p:nvSpPr>
          <p:cNvPr id="117" name="Google Shape;117;p17" descr="Background pointer shape in timeline graphic"/>
          <p:cNvSpPr/>
          <p:nvPr/>
        </p:nvSpPr>
        <p:spPr>
          <a:xfrm>
            <a:off x="6781813" y="2199000"/>
            <a:ext cx="2051100" cy="745500"/>
          </a:xfrm>
          <a:prstGeom prst="chevron">
            <a:avLst>
              <a:gd name="adj" fmla="val 50000"/>
            </a:avLst>
          </a:prstGeom>
          <a:solidFill>
            <a:schemeClr val="dk1"/>
          </a:solidFill>
          <a:ln w="9525" cap="flat" cmpd="sng">
            <a:solidFill>
              <a:schemeClr val="lt1"/>
            </a:solidFill>
            <a:prstDash val="solid"/>
            <a:round/>
            <a:headEnd type="none" w="sm" len="sm"/>
            <a:tailEnd type="none" w="sm" len="sm"/>
          </a:ln>
        </p:spPr>
        <p:txBody>
          <a:bodyPr spcFirstLastPara="1" wrap="square" lIns="121875" tIns="121875" rIns="121875" bIns="121875" anchor="ctr" anchorCtr="0">
            <a:noAutofit/>
          </a:bodyPr>
          <a:lstStyle/>
          <a:p>
            <a:pPr marL="0" lvl="0" indent="0" algn="l" rtl="0">
              <a:spcBef>
                <a:spcPts val="0"/>
              </a:spcBef>
              <a:spcAft>
                <a:spcPts val="0"/>
              </a:spcAft>
              <a:buNone/>
            </a:pPr>
            <a:endParaRPr/>
          </a:p>
        </p:txBody>
      </p:sp>
      <p:sp>
        <p:nvSpPr>
          <p:cNvPr id="118" name="Google Shape;118;p17"/>
          <p:cNvSpPr txBox="1">
            <a:spLocks noGrp="1"/>
          </p:cNvSpPr>
          <p:nvPr>
            <p:ph type="body" idx="4294967295"/>
          </p:nvPr>
        </p:nvSpPr>
        <p:spPr>
          <a:xfrm>
            <a:off x="7111512" y="2336550"/>
            <a:ext cx="1315500" cy="470400"/>
          </a:xfrm>
          <a:prstGeom prst="rect">
            <a:avLst/>
          </a:prstGeom>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sz="1600" b="1">
                <a:solidFill>
                  <a:schemeClr val="lt1"/>
                </a:solidFill>
              </a:rPr>
              <a:t>Trading Results</a:t>
            </a:r>
            <a:endParaRPr sz="1600" b="1">
              <a:solidFill>
                <a:schemeClr val="lt1"/>
              </a:solidFill>
            </a:endParaRPr>
          </a:p>
        </p:txBody>
      </p:sp>
      <p:grpSp>
        <p:nvGrpSpPr>
          <p:cNvPr id="119" name="Google Shape;119;p17"/>
          <p:cNvGrpSpPr/>
          <p:nvPr/>
        </p:nvGrpSpPr>
        <p:grpSpPr>
          <a:xfrm>
            <a:off x="7669807" y="1610215"/>
            <a:ext cx="198900" cy="593656"/>
            <a:chOff x="3918084" y="1610215"/>
            <a:chExt cx="198900" cy="593656"/>
          </a:xfrm>
        </p:grpSpPr>
        <p:cxnSp>
          <p:nvCxnSpPr>
            <p:cNvPr id="120" name="Google Shape;120;p17"/>
            <p:cNvCxnSpPr/>
            <p:nvPr/>
          </p:nvCxnSpPr>
          <p:spPr>
            <a:xfrm>
              <a:off x="4017546" y="1649171"/>
              <a:ext cx="0" cy="554700"/>
            </a:xfrm>
            <a:prstGeom prst="straightConnector1">
              <a:avLst/>
            </a:prstGeom>
            <a:noFill/>
            <a:ln w="9525" cap="flat" cmpd="sng">
              <a:solidFill>
                <a:schemeClr val="dk2"/>
              </a:solidFill>
              <a:prstDash val="solid"/>
              <a:round/>
              <a:headEnd type="none" w="sm" len="sm"/>
              <a:tailEnd type="none" w="sm" len="sm"/>
            </a:ln>
          </p:spPr>
        </p:cxnSp>
        <p:sp>
          <p:nvSpPr>
            <p:cNvPr id="121" name="Google Shape;121;p17"/>
            <p:cNvSpPr/>
            <p:nvPr/>
          </p:nvSpPr>
          <p:spPr>
            <a:xfrm>
              <a:off x="3918084" y="1610215"/>
              <a:ext cx="198900" cy="1989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2" name="Google Shape;122;p17"/>
          <p:cNvSpPr txBox="1">
            <a:spLocks noGrp="1"/>
          </p:cNvSpPr>
          <p:nvPr>
            <p:ph type="body" idx="4294967295"/>
          </p:nvPr>
        </p:nvSpPr>
        <p:spPr>
          <a:xfrm>
            <a:off x="6685979" y="385667"/>
            <a:ext cx="2242800" cy="906300"/>
          </a:xfrm>
          <a:prstGeom prst="rect">
            <a:avLst/>
          </a:prstGeom>
        </p:spPr>
        <p:txBody>
          <a:bodyPr spcFirstLastPara="1" wrap="square" lIns="91425" tIns="91425" rIns="91425" bIns="91425" anchor="t" anchorCtr="0">
            <a:noAutofit/>
          </a:bodyPr>
          <a:lstStyle/>
          <a:p>
            <a:pPr marL="457200" lvl="0" indent="-304800" algn="l" rtl="0">
              <a:spcBef>
                <a:spcPts val="0"/>
              </a:spcBef>
              <a:spcAft>
                <a:spcPts val="0"/>
              </a:spcAft>
              <a:buSzPts val="1200"/>
              <a:buChar char="●"/>
            </a:pPr>
            <a:r>
              <a:rPr lang="en" sz="1200" b="1"/>
              <a:t>Portfolio Value</a:t>
            </a:r>
            <a:endParaRPr sz="1200" b="1"/>
          </a:p>
          <a:p>
            <a:pPr marL="457200" lvl="0" indent="-304800" algn="l" rtl="0">
              <a:spcBef>
                <a:spcPts val="0"/>
              </a:spcBef>
              <a:spcAft>
                <a:spcPts val="0"/>
              </a:spcAft>
              <a:buSzPts val="1200"/>
              <a:buChar char="●"/>
            </a:pPr>
            <a:r>
              <a:rPr lang="en" sz="1200" b="1"/>
              <a:t> Portfolio Profit</a:t>
            </a:r>
            <a:endParaRPr sz="1200" b="1"/>
          </a:p>
          <a:p>
            <a:pPr marL="457200" lvl="0" indent="-304800" algn="l" rtl="0">
              <a:spcBef>
                <a:spcPts val="0"/>
              </a:spcBef>
              <a:spcAft>
                <a:spcPts val="0"/>
              </a:spcAft>
              <a:buSzPts val="1200"/>
              <a:buChar char="●"/>
            </a:pPr>
            <a:r>
              <a:rPr lang="en" sz="1200" b="1"/>
              <a:t> Total Returns</a:t>
            </a:r>
            <a:endParaRPr sz="1200" b="1"/>
          </a:p>
          <a:p>
            <a:pPr marL="457200" lvl="0" indent="-304800" algn="l" rtl="0">
              <a:spcBef>
                <a:spcPts val="0"/>
              </a:spcBef>
              <a:spcAft>
                <a:spcPts val="0"/>
              </a:spcAft>
              <a:buSzPts val="1200"/>
              <a:buChar char="●"/>
            </a:pPr>
            <a:r>
              <a:rPr lang="en" sz="1200" b="1"/>
              <a:t>Annualized Returns</a:t>
            </a:r>
            <a:endParaRPr sz="1200" b="1"/>
          </a:p>
          <a:p>
            <a:pPr marL="457200" lvl="0" indent="-304800" algn="l" rtl="0">
              <a:spcBef>
                <a:spcPts val="0"/>
              </a:spcBef>
              <a:spcAft>
                <a:spcPts val="0"/>
              </a:spcAft>
              <a:buSzPts val="1200"/>
              <a:buChar char="●"/>
            </a:pPr>
            <a:r>
              <a:rPr lang="en" sz="1200" b="1"/>
              <a:t> Trade Win Rate</a:t>
            </a:r>
            <a:endParaRPr sz="1200"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Google Shape;127;p18"/>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lnSpc>
                <a:spcPct val="150000"/>
              </a:lnSpc>
              <a:spcBef>
                <a:spcPts val="800"/>
              </a:spcBef>
              <a:spcAft>
                <a:spcPts val="0"/>
              </a:spcAft>
              <a:buNone/>
            </a:pPr>
            <a:r>
              <a:rPr lang="en" sz="1800">
                <a:solidFill>
                  <a:srgbClr val="2B2B2B"/>
                </a:solidFill>
                <a:latin typeface="Roboto"/>
                <a:ea typeface="Roboto"/>
                <a:cs typeface="Roboto"/>
                <a:sym typeface="Roboto"/>
              </a:rPr>
              <a:t>Executive Summary</a:t>
            </a:r>
            <a:endParaRPr sz="1800">
              <a:solidFill>
                <a:srgbClr val="2B2B2B"/>
              </a:solidFill>
              <a:latin typeface="Roboto"/>
              <a:ea typeface="Roboto"/>
              <a:cs typeface="Roboto"/>
              <a:sym typeface="Roboto"/>
            </a:endParaRPr>
          </a:p>
          <a:p>
            <a:pPr marL="0" lvl="0" indent="0" algn="l" rtl="0">
              <a:lnSpc>
                <a:spcPct val="150000"/>
              </a:lnSpc>
              <a:spcBef>
                <a:spcPts val="2700"/>
              </a:spcBef>
              <a:spcAft>
                <a:spcPts val="2700"/>
              </a:spcAft>
              <a:buNone/>
            </a:pPr>
            <a:endParaRPr sz="1800">
              <a:solidFill>
                <a:srgbClr val="2B2B2B"/>
              </a:solidFill>
              <a:latin typeface="Roboto"/>
              <a:ea typeface="Roboto"/>
              <a:cs typeface="Roboto"/>
              <a:sym typeface="Roboto"/>
            </a:endParaRPr>
          </a:p>
        </p:txBody>
      </p:sp>
      <p:sp>
        <p:nvSpPr>
          <p:cNvPr id="128" name="Google Shape;128;p18"/>
          <p:cNvSpPr txBox="1">
            <a:spLocks noGrp="1"/>
          </p:cNvSpPr>
          <p:nvPr>
            <p:ph type="body" idx="1"/>
          </p:nvPr>
        </p:nvSpPr>
        <p:spPr>
          <a:xfrm>
            <a:off x="2400297" y="1602675"/>
            <a:ext cx="6321600" cy="3002400"/>
          </a:xfrm>
          <a:prstGeom prst="rect">
            <a:avLst/>
          </a:prstGeom>
        </p:spPr>
        <p:txBody>
          <a:bodyPr spcFirstLastPara="1" wrap="square" lIns="91425" tIns="91425" rIns="91425" bIns="91425" anchor="t" anchorCtr="0">
            <a:noAutofit/>
          </a:bodyPr>
          <a:lstStyle/>
          <a:p>
            <a:pPr marL="457200" lvl="0" indent="-323850" algn="l" rtl="0">
              <a:lnSpc>
                <a:spcPct val="150000"/>
              </a:lnSpc>
              <a:spcBef>
                <a:spcPts val="80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This project aims to develop a trading strategy that uses technical analysis and risk management to identify potentially undervalued stocks and generate buy signals. </a:t>
            </a:r>
            <a:endParaRPr sz="1500">
              <a:solidFill>
                <a:srgbClr val="374151"/>
              </a:solidFill>
              <a:highlight>
                <a:srgbClr val="F7F7F8"/>
              </a:highlight>
              <a:latin typeface="Roboto"/>
              <a:ea typeface="Roboto"/>
              <a:cs typeface="Roboto"/>
              <a:sym typeface="Roboto"/>
            </a:endParaRPr>
          </a:p>
          <a:p>
            <a:pPr marL="457200" lvl="0" indent="-323850" algn="l" rtl="0">
              <a:lnSpc>
                <a:spcPct val="150000"/>
              </a:lnSpc>
              <a:spcBef>
                <a:spcPts val="0"/>
              </a:spcBef>
              <a:spcAft>
                <a:spcPts val="0"/>
              </a:spcAft>
              <a:buClr>
                <a:srgbClr val="2B2B2B"/>
              </a:buClr>
              <a:buSzPts val="1500"/>
              <a:buFont typeface="Roboto"/>
              <a:buChar char="●"/>
            </a:pPr>
            <a:r>
              <a:rPr lang="en" sz="1500">
                <a:solidFill>
                  <a:srgbClr val="374151"/>
                </a:solidFill>
                <a:highlight>
                  <a:srgbClr val="F7F7F8"/>
                </a:highlight>
                <a:latin typeface="Roboto"/>
                <a:ea typeface="Roboto"/>
                <a:cs typeface="Roboto"/>
                <a:sym typeface="Roboto"/>
              </a:rPr>
              <a:t>The strategy employs Bollinger Bands and Relative Strength Index (RSI) as indicators to generate buy signals and Average True Range (ATR) to set a trailing stop loss. The objective is to evaluate the effectiveness of the trading strategy and to identify potential improvements with Machine Learning Models</a:t>
            </a:r>
            <a:endParaRPr sz="1500">
              <a:solidFill>
                <a:srgbClr val="374151"/>
              </a:solidFill>
              <a:highlight>
                <a:srgbClr val="F7F7F8"/>
              </a:highlight>
              <a:latin typeface="Roboto"/>
              <a:ea typeface="Roboto"/>
              <a:cs typeface="Roboto"/>
              <a:sym typeface="Roboto"/>
            </a:endParaRPr>
          </a:p>
          <a:p>
            <a:pPr marL="457200" lvl="0" indent="0" algn="l" rtl="0">
              <a:lnSpc>
                <a:spcPct val="150000"/>
              </a:lnSpc>
              <a:spcBef>
                <a:spcPts val="2700"/>
              </a:spcBef>
              <a:spcAft>
                <a:spcPts val="2700"/>
              </a:spcAft>
              <a:buNone/>
            </a:pPr>
            <a:endParaRPr sz="1500">
              <a:solidFill>
                <a:srgbClr val="374151"/>
              </a:solidFill>
              <a:highlight>
                <a:srgbClr val="F7F7F8"/>
              </a:highlight>
              <a:latin typeface="Roboto"/>
              <a:ea typeface="Roboto"/>
              <a:cs typeface="Roboto"/>
              <a:sym typeface="Roboto"/>
            </a:endParaRPr>
          </a:p>
        </p:txBody>
      </p:sp>
      <p:pic>
        <p:nvPicPr>
          <p:cNvPr id="129" name="Google Shape;129;p18"/>
          <p:cNvPicPr preferRelativeResize="0"/>
          <p:nvPr/>
        </p:nvPicPr>
        <p:blipFill>
          <a:blip r:embed="rId3">
            <a:alphaModFix/>
          </a:blip>
          <a:stretch>
            <a:fillRect/>
          </a:stretch>
        </p:blipFill>
        <p:spPr>
          <a:xfrm>
            <a:off x="160725" y="1805575"/>
            <a:ext cx="2450199" cy="245019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9"/>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lnSpc>
                <a:spcPct val="150000"/>
              </a:lnSpc>
              <a:spcBef>
                <a:spcPts val="800"/>
              </a:spcBef>
              <a:spcAft>
                <a:spcPts val="2700"/>
              </a:spcAft>
              <a:buNone/>
            </a:pPr>
            <a:r>
              <a:rPr lang="en" sz="1800">
                <a:solidFill>
                  <a:srgbClr val="2B2B2B"/>
                </a:solidFill>
                <a:latin typeface="Roboto"/>
                <a:ea typeface="Roboto"/>
                <a:cs typeface="Roboto"/>
                <a:sym typeface="Roboto"/>
              </a:rPr>
              <a:t>Trading Bot, Fintech, and Machine Learning.</a:t>
            </a:r>
            <a:endParaRPr sz="1800"/>
          </a:p>
        </p:txBody>
      </p:sp>
      <p:sp>
        <p:nvSpPr>
          <p:cNvPr id="135" name="Google Shape;135;p19"/>
          <p:cNvSpPr txBox="1">
            <a:spLocks noGrp="1"/>
          </p:cNvSpPr>
          <p:nvPr>
            <p:ph type="body" idx="1"/>
          </p:nvPr>
        </p:nvSpPr>
        <p:spPr>
          <a:xfrm>
            <a:off x="2400297" y="1602675"/>
            <a:ext cx="6376800" cy="30024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Clr>
                <a:srgbClr val="374151"/>
              </a:buClr>
              <a:buSzPts val="1500"/>
              <a:buFont typeface="Roboto"/>
              <a:buChar char="●"/>
            </a:pPr>
            <a:r>
              <a:rPr lang="en" sz="1500" dirty="0">
                <a:solidFill>
                  <a:srgbClr val="374151"/>
                </a:solidFill>
                <a:highlight>
                  <a:srgbClr val="F7F7F8"/>
                </a:highlight>
                <a:latin typeface="Roboto"/>
                <a:ea typeface="Roboto"/>
                <a:cs typeface="Roboto"/>
                <a:sym typeface="Roboto"/>
              </a:rPr>
              <a:t>This project relates to fintech and machine learning by leveraging technical analysis to develop a trading strategy and using machine learning algorithms to evaluate its effectiveness.</a:t>
            </a:r>
            <a:endParaRPr sz="1500" dirty="0">
              <a:solidFill>
                <a:srgbClr val="374151"/>
              </a:solidFill>
              <a:highlight>
                <a:srgbClr val="F7F7F8"/>
              </a:highlight>
              <a:latin typeface="Roboto"/>
              <a:ea typeface="Roboto"/>
              <a:cs typeface="Roboto"/>
              <a:sym typeface="Roboto"/>
            </a:endParaRPr>
          </a:p>
          <a:p>
            <a:pPr marL="457200" lvl="0" indent="-323850" algn="l" rtl="0">
              <a:spcBef>
                <a:spcPts val="0"/>
              </a:spcBef>
              <a:spcAft>
                <a:spcPts val="0"/>
              </a:spcAft>
              <a:buClr>
                <a:srgbClr val="374151"/>
              </a:buClr>
              <a:buSzPts val="1500"/>
              <a:buFont typeface="Roboto"/>
              <a:buChar char="●"/>
            </a:pPr>
            <a:r>
              <a:rPr lang="en" sz="1500">
                <a:solidFill>
                  <a:srgbClr val="374151"/>
                </a:solidFill>
                <a:highlight>
                  <a:srgbClr val="F7F7F8"/>
                </a:highlight>
                <a:latin typeface="Roboto"/>
                <a:ea typeface="Roboto"/>
                <a:cs typeface="Roboto"/>
                <a:sym typeface="Roboto"/>
              </a:rPr>
              <a:t>The project uses Python programming language and several libraries to collect and analyze data and train models.</a:t>
            </a:r>
            <a:endParaRPr sz="1500" dirty="0">
              <a:solidFill>
                <a:srgbClr val="374151"/>
              </a:solidFill>
              <a:highlight>
                <a:srgbClr val="F7F7F8"/>
              </a:highlight>
              <a:latin typeface="Roboto"/>
              <a:ea typeface="Roboto"/>
              <a:cs typeface="Roboto"/>
              <a:sym typeface="Roboto"/>
            </a:endParaRPr>
          </a:p>
          <a:p>
            <a:pPr marL="457200" lvl="0" indent="-323850" algn="l" rtl="0">
              <a:spcBef>
                <a:spcPts val="0"/>
              </a:spcBef>
              <a:spcAft>
                <a:spcPts val="0"/>
              </a:spcAft>
              <a:buClr>
                <a:srgbClr val="374151"/>
              </a:buClr>
              <a:buSzPts val="1500"/>
              <a:buFont typeface="Roboto"/>
              <a:buChar char="●"/>
            </a:pPr>
            <a:r>
              <a:rPr lang="en" sz="1500" dirty="0">
                <a:solidFill>
                  <a:srgbClr val="374151"/>
                </a:solidFill>
                <a:highlight>
                  <a:srgbClr val="F7F7F8"/>
                </a:highlight>
                <a:latin typeface="Roboto"/>
                <a:ea typeface="Roboto"/>
                <a:cs typeface="Roboto"/>
                <a:sym typeface="Roboto"/>
              </a:rPr>
              <a:t>The project uses two machine learning models, namely Logistic Regression and Random Forest, to evaluate the trading Strategy's effectiveness. In the context of this project, using both models allows for a comparison of their performance and can provide insights into the strengths and weaknesses of each model.</a:t>
            </a:r>
            <a:endParaRPr sz="1500" dirty="0">
              <a:solidFill>
                <a:srgbClr val="374151"/>
              </a:solidFill>
              <a:highlight>
                <a:srgbClr val="F7F7F8"/>
              </a:highlight>
              <a:latin typeface="Roboto"/>
              <a:ea typeface="Roboto"/>
              <a:cs typeface="Roboto"/>
              <a:sym typeface="Roboto"/>
            </a:endParaRPr>
          </a:p>
        </p:txBody>
      </p:sp>
      <p:pic>
        <p:nvPicPr>
          <p:cNvPr id="136" name="Google Shape;136;p19"/>
          <p:cNvPicPr preferRelativeResize="0"/>
          <p:nvPr/>
        </p:nvPicPr>
        <p:blipFill>
          <a:blip r:embed="rId3">
            <a:alphaModFix/>
          </a:blip>
          <a:stretch>
            <a:fillRect/>
          </a:stretch>
        </p:blipFill>
        <p:spPr>
          <a:xfrm>
            <a:off x="33350" y="1722225"/>
            <a:ext cx="2457574" cy="245757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0"/>
          <p:cNvSpPr txBox="1">
            <a:spLocks noGrp="1"/>
          </p:cNvSpPr>
          <p:nvPr>
            <p:ph type="title"/>
          </p:nvPr>
        </p:nvSpPr>
        <p:spPr>
          <a:xfrm>
            <a:off x="2371900" y="585400"/>
            <a:ext cx="63216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solidFill>
                  <a:srgbClr val="2B2B2B"/>
                </a:solidFill>
                <a:latin typeface="Roboto"/>
                <a:ea typeface="Roboto"/>
                <a:cs typeface="Roboto"/>
                <a:sym typeface="Roboto"/>
              </a:rPr>
              <a:t>Data Preparation</a:t>
            </a:r>
            <a:endParaRPr sz="1800">
              <a:solidFill>
                <a:srgbClr val="2B2B2B"/>
              </a:solidFill>
              <a:latin typeface="Roboto"/>
              <a:ea typeface="Roboto"/>
              <a:cs typeface="Roboto"/>
              <a:sym typeface="Roboto"/>
            </a:endParaRPr>
          </a:p>
          <a:p>
            <a:pPr marL="0" lvl="0" indent="0" algn="l" rtl="0">
              <a:spcBef>
                <a:spcPts val="0"/>
              </a:spcBef>
              <a:spcAft>
                <a:spcPts val="0"/>
              </a:spcAft>
              <a:buNone/>
            </a:pPr>
            <a:endParaRPr sz="1800">
              <a:solidFill>
                <a:srgbClr val="2B2B2B"/>
              </a:solidFill>
              <a:latin typeface="Roboto"/>
              <a:ea typeface="Roboto"/>
              <a:cs typeface="Roboto"/>
              <a:sym typeface="Roboto"/>
            </a:endParaRPr>
          </a:p>
        </p:txBody>
      </p:sp>
      <p:sp>
        <p:nvSpPr>
          <p:cNvPr id="142" name="Google Shape;142;p20"/>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Clr>
                <a:srgbClr val="374151"/>
              </a:buClr>
              <a:buSzPts val="1300"/>
              <a:buFont typeface="Roboto"/>
              <a:buChar char="●"/>
            </a:pPr>
            <a:r>
              <a:rPr lang="en" sz="1300"/>
              <a:t>The source of data for this project is the Alpaca API, which provides historical stock data for the specified ticker. We chose this data source because it is reliable and provides up-to-date data that can be used for trading purposes.</a:t>
            </a:r>
            <a:endParaRPr sz="1300"/>
          </a:p>
          <a:p>
            <a:pPr marL="457200" lvl="0" indent="-311150" algn="l" rtl="0">
              <a:spcBef>
                <a:spcPts val="0"/>
              </a:spcBef>
              <a:spcAft>
                <a:spcPts val="0"/>
              </a:spcAft>
              <a:buClr>
                <a:srgbClr val="374151"/>
              </a:buClr>
              <a:buSzPts val="1300"/>
              <a:buFont typeface="Roboto"/>
              <a:buChar char="●"/>
            </a:pPr>
            <a:r>
              <a:rPr lang="en" sz="1300"/>
              <a:t>Next, the necessary technical indicators (Bollinger Bands, RSI, and ATR) were calculated using the Finta library. These indicators were used to generate buy signals and set the trailing stop loss as part of the trading strategy.</a:t>
            </a:r>
            <a:endParaRPr sz="1300"/>
          </a:p>
          <a:p>
            <a:pPr marL="457200" lvl="0" indent="-311150" algn="l" rtl="0">
              <a:spcBef>
                <a:spcPts val="0"/>
              </a:spcBef>
              <a:spcAft>
                <a:spcPts val="0"/>
              </a:spcAft>
              <a:buClr>
                <a:srgbClr val="374151"/>
              </a:buClr>
              <a:buSzPts val="1300"/>
              <a:buFont typeface="Roboto"/>
              <a:buChar char="●"/>
            </a:pPr>
            <a:r>
              <a:rPr lang="en" sz="1300"/>
              <a:t>Finally, the data was split into training and testing sets using the train_test_split function from scikit-learn. The training set was used to fit the machine learning models (Logistic Regression and Random Forest), while the testing set was used to evaluate the performance of the models.</a:t>
            </a:r>
            <a:endParaRPr sz="1300"/>
          </a:p>
        </p:txBody>
      </p:sp>
      <p:pic>
        <p:nvPicPr>
          <p:cNvPr id="143" name="Google Shape;143;p20"/>
          <p:cNvPicPr preferRelativeResize="0"/>
          <p:nvPr/>
        </p:nvPicPr>
        <p:blipFill>
          <a:blip r:embed="rId3">
            <a:alphaModFix/>
          </a:blip>
          <a:stretch>
            <a:fillRect/>
          </a:stretch>
        </p:blipFill>
        <p:spPr>
          <a:xfrm>
            <a:off x="0" y="1648300"/>
            <a:ext cx="2585925" cy="2585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1"/>
          <p:cNvSpPr txBox="1">
            <a:spLocks noGrp="1"/>
          </p:cNvSpPr>
          <p:nvPr>
            <p:ph type="title"/>
          </p:nvPr>
        </p:nvSpPr>
        <p:spPr>
          <a:xfrm>
            <a:off x="2400250" y="575950"/>
            <a:ext cx="6321600" cy="635400"/>
          </a:xfrm>
          <a:prstGeom prst="rect">
            <a:avLst/>
          </a:prstGeom>
        </p:spPr>
        <p:txBody>
          <a:bodyPr spcFirstLastPara="1" wrap="square" lIns="91425" tIns="91425" rIns="91425" bIns="91425" anchor="t" anchorCtr="0">
            <a:noAutofit/>
          </a:bodyPr>
          <a:lstStyle/>
          <a:p>
            <a:pPr marL="0" lvl="0" indent="0" algn="l" rtl="0">
              <a:lnSpc>
                <a:spcPct val="150000"/>
              </a:lnSpc>
              <a:spcBef>
                <a:spcPts val="800"/>
              </a:spcBef>
              <a:spcAft>
                <a:spcPts val="0"/>
              </a:spcAft>
              <a:buNone/>
            </a:pPr>
            <a:r>
              <a:rPr lang="en"/>
              <a:t>DEMO!</a:t>
            </a:r>
            <a:endParaRPr/>
          </a:p>
          <a:p>
            <a:pPr marL="0" lvl="0" indent="0" algn="l" rtl="0">
              <a:lnSpc>
                <a:spcPct val="150000"/>
              </a:lnSpc>
              <a:spcBef>
                <a:spcPts val="1900"/>
              </a:spcBef>
              <a:spcAft>
                <a:spcPts val="1900"/>
              </a:spcAft>
              <a:buNone/>
            </a:pPr>
            <a:endParaRPr/>
          </a:p>
        </p:txBody>
      </p:sp>
      <p:sp>
        <p:nvSpPr>
          <p:cNvPr id="149" name="Google Shape;149;p21"/>
          <p:cNvSpPr txBox="1">
            <a:spLocks noGrp="1"/>
          </p:cNvSpPr>
          <p:nvPr>
            <p:ph type="body" idx="1"/>
          </p:nvPr>
        </p:nvSpPr>
        <p:spPr>
          <a:xfrm>
            <a:off x="2410112" y="1595776"/>
            <a:ext cx="6321600" cy="3002400"/>
          </a:xfrm>
          <a:prstGeom prst="rect">
            <a:avLst/>
          </a:prstGeom>
        </p:spPr>
        <p:txBody>
          <a:bodyPr spcFirstLastPara="1" wrap="square" lIns="91425" tIns="91425" rIns="91425" bIns="91425" anchor="t" anchorCtr="0">
            <a:noAutofit/>
          </a:bodyPr>
          <a:lstStyle/>
          <a:p>
            <a:pPr marL="0" lvl="0" indent="0" algn="l" rtl="0">
              <a:lnSpc>
                <a:spcPct val="150000"/>
              </a:lnSpc>
              <a:spcBef>
                <a:spcPts val="800"/>
              </a:spcBef>
              <a:spcAft>
                <a:spcPts val="0"/>
              </a:spcAft>
              <a:buNone/>
            </a:pPr>
            <a:r>
              <a:rPr lang="en" sz="1500">
                <a:solidFill>
                  <a:srgbClr val="2B2B2B"/>
                </a:solidFill>
                <a:latin typeface="Roboto"/>
                <a:ea typeface="Roboto"/>
                <a:cs typeface="Roboto"/>
                <a:sym typeface="Roboto"/>
              </a:rPr>
              <a:t>The approach that your group took to achieve the project goals.</a:t>
            </a:r>
            <a:endParaRPr sz="1500">
              <a:solidFill>
                <a:srgbClr val="2B2B2B"/>
              </a:solidFill>
              <a:latin typeface="Roboto"/>
              <a:ea typeface="Roboto"/>
              <a:cs typeface="Roboto"/>
              <a:sym typeface="Roboto"/>
            </a:endParaRPr>
          </a:p>
          <a:p>
            <a:pPr marL="914400" lvl="1" indent="-323850" algn="l" rtl="0">
              <a:lnSpc>
                <a:spcPct val="150000"/>
              </a:lnSpc>
              <a:spcBef>
                <a:spcPts val="270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Include any relevant code or demonstrations of the machine learning model.</a:t>
            </a:r>
            <a:endParaRPr sz="1500">
              <a:solidFill>
                <a:srgbClr val="2B2B2B"/>
              </a:solidFill>
              <a:latin typeface="Roboto"/>
              <a:ea typeface="Roboto"/>
              <a:cs typeface="Roboto"/>
              <a:sym typeface="Roboto"/>
            </a:endParaRPr>
          </a:p>
          <a:p>
            <a:pPr marL="914400" lvl="1" indent="-323850" algn="l" rtl="0">
              <a:lnSpc>
                <a:spcPct val="150000"/>
              </a:lnSpc>
              <a:spcBef>
                <a:spcPts val="0"/>
              </a:spcBef>
              <a:spcAft>
                <a:spcPts val="0"/>
              </a:spcAft>
              <a:buClr>
                <a:srgbClr val="2B2B2B"/>
              </a:buClr>
              <a:buSzPts val="1500"/>
              <a:buFont typeface="Roboto"/>
              <a:buChar char="○"/>
            </a:pPr>
            <a:r>
              <a:rPr lang="en" sz="1500">
                <a:solidFill>
                  <a:srgbClr val="2B2B2B"/>
                </a:solidFill>
                <a:latin typeface="Roboto"/>
                <a:ea typeface="Roboto"/>
                <a:cs typeface="Roboto"/>
                <a:sym typeface="Roboto"/>
              </a:rPr>
              <a:t>Describe the techniques that you used to evaluate the performance of the model.</a:t>
            </a:r>
            <a:endParaRPr sz="1500">
              <a:solidFill>
                <a:srgbClr val="2B2B2B"/>
              </a:solidFill>
              <a:latin typeface="Roboto"/>
              <a:ea typeface="Roboto"/>
              <a:cs typeface="Roboto"/>
              <a:sym typeface="Roboto"/>
            </a:endParaRPr>
          </a:p>
          <a:p>
            <a:pPr marL="914400" lvl="1" indent="-323850" algn="l" rtl="0">
              <a:lnSpc>
                <a:spcPct val="150000"/>
              </a:lnSpc>
              <a:spcBef>
                <a:spcPts val="0"/>
              </a:spcBef>
              <a:spcAft>
                <a:spcPts val="0"/>
              </a:spcAft>
              <a:buClr>
                <a:srgbClr val="2B2B2B"/>
              </a:buClr>
              <a:buSzPts val="1500"/>
              <a:buFont typeface="Roboto"/>
              <a:buChar char="○"/>
            </a:pPr>
            <a:r>
              <a:rPr lang="en" sz="1500" b="1">
                <a:solidFill>
                  <a:srgbClr val="2B2B2B"/>
                </a:solidFill>
                <a:latin typeface="Roboto"/>
                <a:ea typeface="Roboto"/>
                <a:cs typeface="Roboto"/>
                <a:sym typeface="Roboto"/>
              </a:rPr>
              <a:t>Discuss any unanticipated insights or problems that arose and how you resolved them.</a:t>
            </a:r>
            <a:endParaRPr sz="1500" b="1">
              <a:solidFill>
                <a:srgbClr val="2B2B2B"/>
              </a:solidFill>
              <a:latin typeface="Roboto"/>
              <a:ea typeface="Roboto"/>
              <a:cs typeface="Roboto"/>
              <a:sym typeface="Roboto"/>
            </a:endParaRPr>
          </a:p>
          <a:p>
            <a:pPr marL="0" lvl="0" indent="0" algn="l" rtl="0">
              <a:spcBef>
                <a:spcPts val="4600"/>
              </a:spcBef>
              <a:spcAft>
                <a:spcPts val="1600"/>
              </a:spcAft>
              <a:buNone/>
            </a:pPr>
            <a:endParaRPr sz="1500">
              <a:solidFill>
                <a:srgbClr val="2B2B2B"/>
              </a:solidFill>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846</Words>
  <Application>Microsoft Office PowerPoint</Application>
  <PresentationFormat>On-screen Show (16:9)</PresentationFormat>
  <Paragraphs>67</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Raleway</vt:lpstr>
      <vt:lpstr>Arial</vt:lpstr>
      <vt:lpstr>Roboto</vt:lpstr>
      <vt:lpstr>Lato</vt:lpstr>
      <vt:lpstr>Swiss</vt:lpstr>
      <vt:lpstr>Trading Bot (Stop Loss)ing money</vt:lpstr>
      <vt:lpstr>PowerPoint Presentation</vt:lpstr>
      <vt:lpstr>PowerPoint Presentation</vt:lpstr>
      <vt:lpstr>PowerPoint Presentation</vt:lpstr>
      <vt:lpstr>PowerPoint Presentation</vt:lpstr>
      <vt:lpstr>Executive Summary </vt:lpstr>
      <vt:lpstr>Trading Bot, Fintech, and Machine Learning.</vt:lpstr>
      <vt:lpstr>Data Preparation </vt:lpstr>
      <vt:lpstr>DEMO! </vt:lpstr>
      <vt:lpstr>Result &amp; Conclusion</vt:lpstr>
      <vt:lpstr>Whats next for Trading Bot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Trading Bot (Stop Loss)ing money</dc:title>
  <cp:lastModifiedBy>Ezra Hsiao</cp:lastModifiedBy>
  <cp:revision>1</cp:revision>
  <dcterms:modified xsi:type="dcterms:W3CDTF">2023-04-20T00:25:46Z</dcterms:modified>
</cp:coreProperties>
</file>